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02" r:id="rId20"/>
    <p:sldId id="275" r:id="rId21"/>
    <p:sldId id="309" r:id="rId22"/>
    <p:sldId id="278" r:id="rId23"/>
    <p:sldId id="301" r:id="rId24"/>
    <p:sldId id="307" r:id="rId25"/>
    <p:sldId id="283" r:id="rId26"/>
    <p:sldId id="300" r:id="rId27"/>
    <p:sldId id="291" r:id="rId28"/>
    <p:sldId id="292" r:id="rId29"/>
    <p:sldId id="331" r:id="rId30"/>
    <p:sldId id="310" r:id="rId31"/>
    <p:sldId id="284" r:id="rId32"/>
    <p:sldId id="285" r:id="rId33"/>
    <p:sldId id="286" r:id="rId34"/>
    <p:sldId id="287" r:id="rId35"/>
    <p:sldId id="288" r:id="rId36"/>
    <p:sldId id="311" r:id="rId37"/>
    <p:sldId id="312" r:id="rId38"/>
    <p:sldId id="325" r:id="rId39"/>
    <p:sldId id="320" r:id="rId40"/>
    <p:sldId id="328" r:id="rId41"/>
    <p:sldId id="321" r:id="rId42"/>
    <p:sldId id="322" r:id="rId43"/>
    <p:sldId id="326" r:id="rId44"/>
    <p:sldId id="323" r:id="rId45"/>
    <p:sldId id="324" r:id="rId46"/>
    <p:sldId id="327" r:id="rId47"/>
    <p:sldId id="330" r:id="rId48"/>
    <p:sldId id="329" r:id="rId49"/>
    <p:sldId id="279" r:id="rId50"/>
    <p:sldId id="281" r:id="rId51"/>
    <p:sldId id="282" r:id="rId52"/>
    <p:sldId id="313" r:id="rId53"/>
    <p:sldId id="314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3209" autoAdjust="0"/>
  </p:normalViewPr>
  <p:slideViewPr>
    <p:cSldViewPr>
      <p:cViewPr varScale="1">
        <p:scale>
          <a:sx n="106" d="100"/>
          <a:sy n="106" d="100"/>
        </p:scale>
        <p:origin x="-168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&amp;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  <dgm:t>
        <a:bodyPr/>
        <a:lstStyle/>
        <a:p>
          <a:endParaRPr lang="en-GB"/>
        </a:p>
      </dgm:t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  <dgm:t>
        <a:bodyPr/>
        <a:lstStyle/>
        <a:p>
          <a:endParaRPr lang="en-GB"/>
        </a:p>
      </dgm:t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  <dgm:t>
        <a:bodyPr/>
        <a:lstStyle/>
        <a:p>
          <a:endParaRPr lang="en-GB"/>
        </a:p>
      </dgm:t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4091937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&amp;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2343564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Windows / Java / </a:t>
          </a:r>
          <a:r>
            <a:rPr lang="fr-FR" sz="2100" kern="1200" dirty="0" err="1"/>
            <a:t>MySql</a:t>
          </a:r>
          <a:endParaRPr lang="fr-FR" sz="2100" kern="1200" dirty="0"/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Command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Manage Instructions 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&amp;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Information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1190382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Arduino / C++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ESP8266 / C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Physical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774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9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802164449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I2C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platform</a:t>
            </a:r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Move: </a:t>
            </a:r>
            <a:r>
              <a:rPr lang="fr-FR" dirty="0"/>
              <a:t>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000" dirty="0" smtClean="0"/>
                  <a:t>Move(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 smtClean="0"/>
                  <a:t>,d) Rot =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fr-FR" sz="2000" dirty="0" smtClean="0"/>
                  <a:t>Distance = 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 heading=H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 smtClean="0"/>
                  <a:t> - S*cos(H)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- S*sin(H)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20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 </a:t>
                </a:r>
                <a:r>
                  <a:rPr lang="fr-FR" sz="2000" dirty="0" err="1" smtClean="0"/>
                  <a:t>heading</a:t>
                </a:r>
                <a:r>
                  <a:rPr lang="fr-FR" sz="2000" dirty="0" smtClean="0"/>
                  <a:t>=H’</a:t>
                </a:r>
              </a:p>
              <a:p>
                <a:pPr marL="0" indent="0">
                  <a:buNone/>
                </a:pPr>
                <a:r>
                  <a:rPr lang="fr-FR" sz="2000" dirty="0" smtClean="0"/>
                  <a:t>H’ = H +</a:t>
                </a:r>
                <a:r>
                  <a:rPr lang="fr-FR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fr-FR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+ (</a:t>
                </a:r>
                <a:r>
                  <a:rPr lang="fr-FR" sz="2000" dirty="0" err="1" smtClean="0"/>
                  <a:t>d+S</a:t>
                </a:r>
                <a:r>
                  <a:rPr lang="fr-FR" sz="2000" dirty="0" smtClean="0"/>
                  <a:t>)*cos(H’)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+ (</a:t>
                </a:r>
                <a:r>
                  <a:rPr lang="fr-FR" sz="2000" dirty="0" err="1"/>
                  <a:t>d+S</a:t>
                </a:r>
                <a:r>
                  <a:rPr lang="fr-FR" sz="2000" dirty="0" smtClean="0"/>
                  <a:t>)*sin(H’)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S*cos(H)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)*cos(H+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S*sin(H)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)*sin(H+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endParaRPr lang="fr-FR" sz="2000" dirty="0"/>
              </a:p>
              <a:p>
                <a:endParaRPr lang="fr-FR" sz="2800" dirty="0"/>
              </a:p>
              <a:p>
                <a:endParaRPr lang="fr-FR" sz="2800" dirty="0"/>
              </a:p>
              <a:p>
                <a:endParaRPr lang="fr-FR" sz="2800" dirty="0" smtClean="0"/>
              </a:p>
              <a:p>
                <a:endParaRPr lang="fr-FR" sz="2800" dirty="0" smtClean="0"/>
              </a:p>
              <a:p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94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2C26A1E-1E5D-4E99-A1A3-7EA7C4AC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</a:t>
            </a:r>
            <a:r>
              <a:rPr lang="fr-FR" dirty="0" err="1"/>
              <a:t>Across</a:t>
            </a:r>
            <a:r>
              <a:rPr lang="fr-FR" dirty="0"/>
              <a:t> Narrow Path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42D966A-7E04-4986-8FF9-81EEE525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Typically</a:t>
            </a:r>
            <a:r>
              <a:rPr lang="fr-FR" dirty="0"/>
              <a:t> move </a:t>
            </a:r>
            <a:r>
              <a:rPr lang="fr-FR" dirty="0" err="1"/>
              <a:t>across</a:t>
            </a:r>
            <a:r>
              <a:rPr lang="fr-FR" dirty="0"/>
              <a:t> a </a:t>
            </a:r>
            <a:r>
              <a:rPr lang="fr-FR" dirty="0" err="1"/>
              <a:t>door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7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=""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=""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1535190" y="1953513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="" xmlns:a16="http://schemas.microsoft.com/office/drawing/2014/main" id="{A7D79F55-182B-4B6F-A13B-64264586CA2B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1357746" y="3559065"/>
            <a:ext cx="3165100" cy="1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21727" y="5425624"/>
            <a:ext cx="45168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moves &amp; pings </a:t>
            </a:r>
            <a:r>
              <a:rPr lang="fr-FR" sz="2000" dirty="0" err="1"/>
              <a:t>toward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69947" y="3260006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=""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=""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7" name="Connecteur droit avec flèche 6">
            <a:extLst>
              <a:ext uri="{FF2B5EF4-FFF2-40B4-BE49-F238E27FC236}">
                <a16:creationId xmlns="" xmlns:a16="http://schemas.microsoft.com/office/drawing/2014/main" id="{34902672-CF59-4034-A5C6-7525E74575F7}"/>
              </a:ext>
            </a:extLst>
          </p:cNvPr>
          <p:cNvCxnSpPr>
            <a:cxnSpLocks/>
          </p:cNvCxnSpPr>
          <p:nvPr/>
        </p:nvCxnSpPr>
        <p:spPr>
          <a:xfrm>
            <a:off x="1285572" y="3645024"/>
            <a:ext cx="2566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="" xmlns:a16="http://schemas.microsoft.com/office/drawing/2014/main" id="{D95F9D74-E1D1-4C3C-90BC-8E0708654891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Bulle narrative : rectangle à coins arrondis 15">
            <a:extLst>
              <a:ext uri="{FF2B5EF4-FFF2-40B4-BE49-F238E27FC236}">
                <a16:creationId xmlns="" xmlns:a16="http://schemas.microsoft.com/office/drawing/2014/main" id="{9051C9FB-7F52-4903-8277-9768A0766AB5}"/>
              </a:ext>
            </a:extLst>
          </p:cNvPr>
          <p:cNvSpPr/>
          <p:nvPr/>
        </p:nvSpPr>
        <p:spPr>
          <a:xfrm>
            <a:off x="539552" y="4088472"/>
            <a:ext cx="1584176" cy="492656"/>
          </a:xfrm>
          <a:prstGeom prst="wedgeRoundRectCallout">
            <a:avLst>
              <a:gd name="adj1" fmla="val 101771"/>
              <a:gd name="adj2" fmla="val -135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passDistance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="" xmlns:a16="http://schemas.microsoft.com/office/drawing/2014/main" id="{9B6220F2-652D-4575-AF14-DF6D03193284}"/>
              </a:ext>
            </a:extLst>
          </p:cNvPr>
          <p:cNvSpPr/>
          <p:nvPr/>
        </p:nvSpPr>
        <p:spPr>
          <a:xfrm>
            <a:off x="7380312" y="3429000"/>
            <a:ext cx="136815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5CB73081-9B89-4845-90CB-7F7B0E2A0FD9}"/>
              </a:ext>
            </a:extLst>
          </p:cNvPr>
          <p:cNvCxnSpPr>
            <a:stCxn id="6" idx="1"/>
          </p:cNvCxnSpPr>
          <p:nvPr/>
        </p:nvCxnSpPr>
        <p:spPr>
          <a:xfrm flipV="1">
            <a:off x="7380312" y="1268760"/>
            <a:ext cx="1296144" cy="226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3CAC1822-5296-4822-B7B5-FDA5A03A44E4}"/>
              </a:ext>
            </a:extLst>
          </p:cNvPr>
          <p:cNvSpPr txBox="1"/>
          <p:nvPr/>
        </p:nvSpPr>
        <p:spPr>
          <a:xfrm>
            <a:off x="8345212" y="97608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North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="" xmlns:a16="http://schemas.microsoft.com/office/drawing/2014/main" id="{E4B9AE22-BE84-4B2E-AB63-FB6A50921D9B}"/>
              </a:ext>
            </a:extLst>
          </p:cNvPr>
          <p:cNvSpPr/>
          <p:nvPr/>
        </p:nvSpPr>
        <p:spPr>
          <a:xfrm>
            <a:off x="7531645" y="3125536"/>
            <a:ext cx="360040" cy="54006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C05AF9F7-BA1E-444A-B3FD-4914A734FE70}"/>
              </a:ext>
            </a:extLst>
          </p:cNvPr>
          <p:cNvSpPr txBox="1"/>
          <p:nvPr/>
        </p:nvSpPr>
        <p:spPr>
          <a:xfrm>
            <a:off x="7759698" y="2907936"/>
            <a:ext cx="1469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North orientation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169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=""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=""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="" xmlns:a16="http://schemas.microsoft.com/office/drawing/2014/main" id="{797C909A-B56A-4FA8-A57C-BBBEE9F710FD}"/>
              </a:ext>
            </a:extLst>
          </p:cNvPr>
          <p:cNvGrpSpPr/>
          <p:nvPr/>
        </p:nvGrpSpPr>
        <p:grpSpPr>
          <a:xfrm>
            <a:off x="1940779" y="2537113"/>
            <a:ext cx="2673799" cy="2243469"/>
            <a:chOff x="1285572" y="2203131"/>
            <a:chExt cx="3237274" cy="2738038"/>
          </a:xfrm>
        </p:grpSpPr>
        <p:sp>
          <p:nvSpPr>
            <p:cNvPr id="21" name="Triangle isocèle 20">
              <a:extLst>
                <a:ext uri="{FF2B5EF4-FFF2-40B4-BE49-F238E27FC236}">
                  <a16:creationId xmlns="" xmlns:a16="http://schemas.microsoft.com/office/drawing/2014/main" id="{5DB2826C-85A6-47EE-9EC5-5A717E52D02D}"/>
                </a:ext>
              </a:extLst>
            </p:cNvPr>
            <p:cNvSpPr/>
            <p:nvPr/>
          </p:nvSpPr>
          <p:spPr>
            <a:xfrm rot="16200000">
              <a:off x="1535190" y="1953513"/>
              <a:ext cx="2738038" cy="323727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="" xmlns:a16="http://schemas.microsoft.com/office/drawing/2014/main" id="{A7D79F55-182B-4B6F-A13B-64264586CA2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 flipV="1">
              <a:off x="1357746" y="3559065"/>
              <a:ext cx="3165100" cy="1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467544" y="5481494"/>
            <a:ext cx="40548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detects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edges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778686" y="3261070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=""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=""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24" name="Connecteur droit 23">
            <a:extLst>
              <a:ext uri="{FF2B5EF4-FFF2-40B4-BE49-F238E27FC236}">
                <a16:creationId xmlns="" xmlns:a16="http://schemas.microsoft.com/office/drawing/2014/main" id="{02A18977-8BD8-47CA-ACFC-1861DE8D2CA6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23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3741498" y="2027256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310486" y="3450168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Arc 2">
            <a:extLst>
              <a:ext uri="{FF2B5EF4-FFF2-40B4-BE49-F238E27FC236}">
                <a16:creationId xmlns="" xmlns:a16="http://schemas.microsoft.com/office/drawing/2014/main" id="{D15CF69A-5916-4DE8-9F48-1064F13D0581}"/>
              </a:ext>
            </a:extLst>
          </p:cNvPr>
          <p:cNvSpPr/>
          <p:nvPr/>
        </p:nvSpPr>
        <p:spPr>
          <a:xfrm rot="13491115">
            <a:off x="3562316" y="2593122"/>
            <a:ext cx="1713445" cy="1927867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FAF0F17A-48C7-487E-B3DC-00D4F93103C0}"/>
              </a:ext>
            </a:extLst>
          </p:cNvPr>
          <p:cNvSpPr txBox="1"/>
          <p:nvPr/>
        </p:nvSpPr>
        <p:spPr>
          <a:xfrm>
            <a:off x="2681947" y="4116249"/>
            <a:ext cx="10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start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E783FDCD-7420-44E6-8B44-F05294B876FF}"/>
              </a:ext>
            </a:extLst>
          </p:cNvPr>
          <p:cNvSpPr txBox="1"/>
          <p:nvPr/>
        </p:nvSpPr>
        <p:spPr>
          <a:xfrm>
            <a:off x="316729" y="5530285"/>
            <a:ext cx="4237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no longer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en-GB" dirty="0"/>
          </a:p>
        </p:txBody>
      </p:sp>
      <p:pic>
        <p:nvPicPr>
          <p:cNvPr id="22" name="Image 21">
            <a:extLst>
              <a:ext uri="{FF2B5EF4-FFF2-40B4-BE49-F238E27FC236}">
                <a16:creationId xmlns="" xmlns:a16="http://schemas.microsoft.com/office/drawing/2014/main" id="{CB80EAF6-3995-4BC6-896D-9AEDC2A2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53230" y="3204021"/>
            <a:ext cx="614944" cy="3049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="" xmlns:a16="http://schemas.microsoft.com/office/drawing/2014/main" id="{D5EAA002-975F-4DA1-BCC4-367F615F59A0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751958" y="3437711"/>
            <a:ext cx="1171970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3487304" y="2043351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3487304" y="3759279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8FBB79D-22AF-457D-9339-A506175C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87824" y="3056906"/>
            <a:ext cx="640183" cy="4093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937851E-FA56-4918-BCB0-40CC4437D88D}"/>
              </a:ext>
            </a:extLst>
          </p:cNvPr>
          <p:cNvSpPr txBox="1"/>
          <p:nvPr/>
        </p:nvSpPr>
        <p:spPr>
          <a:xfrm>
            <a:off x="316729" y="5530285"/>
            <a:ext cx="3053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90° VS move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358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4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3209336" y="3373166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4147867" y="2479794"/>
            <a:ext cx="558544" cy="99638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4147867" y="3630189"/>
            <a:ext cx="533466" cy="113624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BE301DBF-6D5B-46FA-9E60-54CFDF2A579E}"/>
              </a:ext>
            </a:extLst>
          </p:cNvPr>
          <p:cNvSpPr/>
          <p:nvPr/>
        </p:nvSpPr>
        <p:spPr>
          <a:xfrm rot="13491115">
            <a:off x="4575240" y="1532593"/>
            <a:ext cx="3038306" cy="3681143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C72EC9A4-36AB-4043-A4CA-21A7A8286447}"/>
              </a:ext>
            </a:extLst>
          </p:cNvPr>
          <p:cNvSpPr txBox="1"/>
          <p:nvPr/>
        </p:nvSpPr>
        <p:spPr>
          <a:xfrm>
            <a:off x="4373978" y="3415693"/>
            <a:ext cx="11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entry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4290638D-12B7-43FD-B56F-9BF63DC7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20022" y="3033672"/>
            <a:ext cx="640183" cy="409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81E1C1F8-A71F-4C6A-98E9-75AC7BF6EB98}"/>
              </a:ext>
            </a:extLst>
          </p:cNvPr>
          <p:cNvSpPr txBox="1"/>
          <p:nvPr/>
        </p:nvSpPr>
        <p:spPr>
          <a:xfrm>
            <a:off x="316729" y="5530285"/>
            <a:ext cx="3277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92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2" y="-269917"/>
            <a:ext cx="7980670" cy="114286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5064249" y="2511986"/>
            <a:ext cx="520130" cy="95427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5064249" y="3645023"/>
            <a:ext cx="520130" cy="11147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4182599" y="3353521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5324314" y="2511986"/>
            <a:ext cx="6449" cy="77299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5320836" y="3925288"/>
            <a:ext cx="3478" cy="8345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F9F3099A-FAFB-4EDB-A9F0-10B34BC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97297" y="2989125"/>
            <a:ext cx="640183" cy="40935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BE2A4596-A36F-4B8F-B57B-F6302267DD91}"/>
              </a:ext>
            </a:extLst>
          </p:cNvPr>
          <p:cNvSpPr txBox="1"/>
          <p:nvPr/>
        </p:nvSpPr>
        <p:spPr>
          <a:xfrm>
            <a:off x="316729" y="5530285"/>
            <a:ext cx="343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monitors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="" xmlns:a16="http://schemas.microsoft.com/office/drawing/2014/main" id="{91A36A09-B676-4301-B522-0CFF8BCBBD83}"/>
              </a:ext>
            </a:extLst>
          </p:cNvPr>
          <p:cNvSpPr txBox="1"/>
          <p:nvPr/>
        </p:nvSpPr>
        <p:spPr>
          <a:xfrm>
            <a:off x="5277951" y="3341012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center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2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6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6156175" y="2063576"/>
            <a:ext cx="681197" cy="132621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6122168" y="3422079"/>
            <a:ext cx="792087" cy="14996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5275515" y="3203180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6479012" y="2061642"/>
            <a:ext cx="1" cy="12509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514734" y="3598892"/>
            <a:ext cx="3478" cy="132283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="" xmlns:a16="http://schemas.microsoft.com/office/drawing/2014/main" id="{BBD4164A-1B8A-40FB-81BB-614FB5493F0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F8132407-BC6B-4F85-A4CE-2DF52817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0394" y="2827132"/>
            <a:ext cx="640183" cy="4093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1C52DD18-13F1-4F68-9994-EF58964B772F}"/>
              </a:ext>
            </a:extLst>
          </p:cNvPr>
          <p:cNvSpPr txBox="1"/>
          <p:nvPr/>
        </p:nvSpPr>
        <p:spPr>
          <a:xfrm>
            <a:off x="316729" y="5530285"/>
            <a:ext cx="35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88B09B21-9575-4ECE-9700-6AA2EC0893D2}"/>
              </a:ext>
            </a:extLst>
          </p:cNvPr>
          <p:cNvSpPr txBox="1"/>
          <p:nvPr/>
        </p:nvSpPr>
        <p:spPr>
          <a:xfrm>
            <a:off x="5470027" y="3546408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exit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67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/>
              <a:t>End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6094392" y="3217007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DD801365-92E9-4BDF-A63C-4F15F59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7777" y="2996952"/>
            <a:ext cx="614944" cy="304999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029EE38B-3A82-4420-8C45-6A717F9DE65C}"/>
              </a:ext>
            </a:extLst>
          </p:cNvPr>
          <p:cNvSpPr/>
          <p:nvPr/>
        </p:nvSpPr>
        <p:spPr>
          <a:xfrm rot="16200000">
            <a:off x="7283404" y="2432500"/>
            <a:ext cx="1813303" cy="190789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="" xmlns:a16="http://schemas.microsoft.com/office/drawing/2014/main" id="{69738D30-6899-4E5B-90D9-38F083295A56}"/>
              </a:ext>
            </a:extLst>
          </p:cNvPr>
          <p:cNvSpPr txBox="1"/>
          <p:nvPr/>
        </p:nvSpPr>
        <p:spPr>
          <a:xfrm>
            <a:off x="316729" y="5530285"/>
            <a:ext cx="2936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0° VS move</a:t>
            </a:r>
            <a:endParaRPr lang="en-GB" dirty="0"/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B6C14721-EEFB-4B23-9D44-D2EF03A42C1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08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3A63517-2F14-4E90-9CA0-D64E54EA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MoveAcrossPath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13FDEA51-83F2-4A45-A76C-BF327618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passStartDistance</a:t>
            </a:r>
            <a:r>
              <a:rPr lang="fr-FR" sz="2000" dirty="0"/>
              <a:t>: maximum distance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northOrientation</a:t>
            </a:r>
            <a:r>
              <a:rPr lang="fr-FR" sz="2000" dirty="0"/>
              <a:t>: go </a:t>
            </a:r>
            <a:r>
              <a:rPr lang="fr-FR" sz="2000" dirty="0" err="1"/>
              <a:t>thru</a:t>
            </a:r>
            <a:r>
              <a:rPr lang="fr-FR" sz="2000" dirty="0"/>
              <a:t>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EchoToGet</a:t>
            </a:r>
            <a:r>
              <a:rPr lang="fr-FR" sz="2000" dirty="0"/>
              <a:t>: minimum front </a:t>
            </a:r>
            <a:r>
              <a:rPr lang="fr-FR" sz="2000" dirty="0" err="1"/>
              <a:t>echo</a:t>
            </a:r>
            <a:r>
              <a:rPr lang="fr-FR" sz="2000" dirty="0"/>
              <a:t> distance over </a:t>
            </a:r>
            <a:r>
              <a:rPr lang="fr-FR" sz="2000" dirty="0" err="1"/>
              <a:t>that</a:t>
            </a:r>
            <a:r>
              <a:rPr lang="fr-FR" sz="2000" dirty="0"/>
              <a:t> robot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beyond</a:t>
            </a:r>
            <a:r>
              <a:rPr lang="fr-FR" sz="2000" dirty="0"/>
              <a:t>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Width</a:t>
            </a:r>
            <a:r>
              <a:rPr lang="fr-FR" sz="2000" dirty="0"/>
              <a:t>: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width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sonar point of vue (</a:t>
            </a:r>
            <a:r>
              <a:rPr lang="fr-FR" sz="2000" dirty="0" err="1"/>
              <a:t>side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startToEntryDistance</a:t>
            </a:r>
            <a:r>
              <a:rPr lang="fr-FR" sz="2000" dirty="0"/>
              <a:t>: maximum distance </a:t>
            </a:r>
            <a:r>
              <a:rPr lang="fr-FR" sz="2000" dirty="0" err="1"/>
              <a:t>between</a:t>
            </a:r>
            <a:r>
              <a:rPr lang="fr-FR" sz="2000" dirty="0"/>
              <a:t> the start and entry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reqMove</a:t>
            </a:r>
            <a:r>
              <a:rPr lang="fr-FR" sz="2000" dirty="0"/>
              <a:t>: distance to move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exit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Lenght</a:t>
            </a:r>
            <a:r>
              <a:rPr lang="fr-FR" sz="2000" dirty="0"/>
              <a:t>: distance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pass</a:t>
            </a:r>
            <a:r>
              <a:rPr lang="fr-FR" sz="2000" dirty="0"/>
              <a:t> entry and </a:t>
            </a:r>
            <a:r>
              <a:rPr lang="fr-FR" sz="2000" dirty="0" err="1"/>
              <a:t>pass</a:t>
            </a:r>
            <a:r>
              <a:rPr lang="fr-FR" sz="2000"/>
              <a:t> exit</a:t>
            </a:r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5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589201B-4872-49CF-B503-243C107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cases</a:t>
            </a:r>
            <a:endParaRPr lang="en-GB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="" xmlns:a16="http://schemas.microsoft.com/office/drawing/2014/main" id="{D127E0FF-EDDF-4339-979F-ACC22F5CB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37918"/>
              </p:ext>
            </p:extLst>
          </p:nvPr>
        </p:nvGraphicFramePr>
        <p:xfrm>
          <a:off x="539552" y="1600200"/>
          <a:ext cx="814724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="" xmlns:a16="http://schemas.microsoft.com/office/drawing/2014/main" val="588402538"/>
                    </a:ext>
                  </a:extLst>
                </a:gridCol>
                <a:gridCol w="2561416">
                  <a:extLst>
                    <a:ext uri="{9D8B030D-6E8A-4147-A177-3AD203B41FA5}">
                      <a16:colId xmlns="" xmlns:a16="http://schemas.microsoft.com/office/drawing/2014/main" val="3684887552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410525548"/>
                    </a:ext>
                  </a:extLst>
                </a:gridCol>
                <a:gridCol w="833224">
                  <a:extLst>
                    <a:ext uri="{9D8B030D-6E8A-4147-A177-3AD203B41FA5}">
                      <a16:colId xmlns="" xmlns:a16="http://schemas.microsoft.com/office/drawing/2014/main" val="1184173476"/>
                    </a:ext>
                  </a:extLst>
                </a:gridCol>
                <a:gridCol w="2458616">
                  <a:extLst>
                    <a:ext uri="{9D8B030D-6E8A-4147-A177-3AD203B41FA5}">
                      <a16:colId xmlns="" xmlns:a16="http://schemas.microsoft.com/office/drawing/2014/main" val="1589163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Sub</a:t>
                      </a:r>
                      <a:r>
                        <a:rPr lang="fr-FR" dirty="0"/>
                        <a:t>-case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30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not </a:t>
                      </a:r>
                      <a:r>
                        <a:rPr lang="fr-FR" sz="1400" dirty="0" err="1"/>
                        <a:t>started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Echo </a:t>
                      </a:r>
                      <a:r>
                        <a:rPr lang="fr-FR" sz="1400" dirty="0" err="1"/>
                        <a:t>already</a:t>
                      </a:r>
                      <a:r>
                        <a:rPr lang="fr-FR" sz="1400" dirty="0"/>
                        <a:t> over </a:t>
                      </a:r>
                      <a:r>
                        <a:rPr lang="fr-FR" sz="1400" dirty="0" err="1"/>
                        <a:t>echoToGet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Skip </a:t>
                      </a:r>
                      <a:r>
                        <a:rPr lang="fr-FR" sz="1400" dirty="0" err="1"/>
                        <a:t>step</a:t>
                      </a:r>
                      <a:r>
                        <a:rPr lang="fr-FR" sz="1400" dirty="0"/>
                        <a:t> 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36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3515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535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040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230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996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263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200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91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="" xmlns:a16="http://schemas.microsoft.com/office/drawing/2014/main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="" xmlns:a16="http://schemas.microsoft.com/office/drawing/2014/main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Localization</a:t>
            </a:r>
            <a:r>
              <a:rPr lang="fr-FR" sz="2800" b="1" dirty="0" smtClean="0"/>
              <a:t>: </a:t>
            </a:r>
            <a:r>
              <a:rPr lang="fr-FR" sz="2800" b="1" dirty="0" err="1" smtClean="0"/>
              <a:t>Step</a:t>
            </a:r>
            <a:r>
              <a:rPr lang="fr-FR" sz="2800" b="1" dirty="0" smtClean="0"/>
              <a:t> </a:t>
            </a:r>
            <a:r>
              <a:rPr lang="fr-FR" sz="2800" b="1" dirty="0" smtClean="0"/>
              <a:t>1</a:t>
            </a:r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611560" y="692696"/>
                <a:ext cx="452694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 smtClean="0"/>
                  <a:t>Particles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creation</a:t>
                </a:r>
                <a:r>
                  <a:rPr lang="fr-FR" dirty="0" smtClean="0"/>
                  <a:t> X </a:t>
                </a:r>
                <a:r>
                  <a:rPr lang="fr-FR" dirty="0" err="1" smtClean="0"/>
                  <a:t>oriented</a:t>
                </a:r>
                <a:r>
                  <a:rPr lang="fr-FR" dirty="0" smtClean="0"/>
                  <a:t> all over the graph</a:t>
                </a:r>
              </a:p>
              <a:p>
                <a:r>
                  <a:rPr lang="fr-FR" dirty="0" smtClean="0"/>
                  <a:t>Robot X </a:t>
                </a:r>
                <a:r>
                  <a:rPr lang="fr-FR" dirty="0" err="1" smtClean="0"/>
                  <a:t>oriented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compass</a:t>
                </a:r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  <a:ea typeface="Cambria Math"/>
                      </a:rPr>
                      <m:t>𝜶</m:t>
                    </m:r>
                  </m:oMath>
                </a14:m>
                <a:endParaRPr lang="en-GB" b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4526945" cy="954107"/>
              </a:xfrm>
              <a:prstGeom prst="rect">
                <a:avLst/>
              </a:prstGeom>
              <a:blipFill rotWithShape="1">
                <a:blip r:embed="rId5"/>
                <a:stretch>
                  <a:fillRect l="-1077" t="-3205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entagone 14"/>
          <p:cNvSpPr/>
          <p:nvPr/>
        </p:nvSpPr>
        <p:spPr>
          <a:xfrm rot="19490230">
            <a:off x="4600904" y="3291496"/>
            <a:ext cx="864096" cy="28803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37" name="Pentagone 36"/>
          <p:cNvSpPr/>
          <p:nvPr/>
        </p:nvSpPr>
        <p:spPr>
          <a:xfrm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986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2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11560" y="692696"/>
            <a:ext cx="72491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Echo scan</a:t>
            </a:r>
          </a:p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more </a:t>
            </a:r>
            <a:r>
              <a:rPr lang="fr-FR" dirty="0" err="1" smtClean="0"/>
              <a:t>likely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and </a:t>
            </a:r>
            <a:r>
              <a:rPr lang="fr-FR" dirty="0" err="1" smtClean="0"/>
              <a:t>determine</a:t>
            </a:r>
            <a:r>
              <a:rPr lang="fr-FR" dirty="0" smtClean="0"/>
              <a:t> position (P1)</a:t>
            </a:r>
            <a:endParaRPr lang="en-GB" b="1" dirty="0"/>
          </a:p>
          <a:p>
            <a:endParaRPr lang="en-GB" dirty="0"/>
          </a:p>
        </p:txBody>
      </p:sp>
      <p:sp>
        <p:nvSpPr>
          <p:cNvPr id="2" name="Étoile à 4 branches 1"/>
          <p:cNvSpPr/>
          <p:nvPr/>
        </p:nvSpPr>
        <p:spPr>
          <a:xfrm>
            <a:off x="3491880" y="3861048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3460474" y="4301804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3796680" y="41658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092280" y="540229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28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2600619">
            <a:off x="4618146" y="3356992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3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83568" y="980728"/>
            <a:ext cx="6918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Robot move in the more </a:t>
            </a:r>
            <a:r>
              <a:rPr lang="fr-FR" dirty="0" err="1" smtClean="0"/>
              <a:t>freespace</a:t>
            </a:r>
            <a:r>
              <a:rPr lang="fr-FR" dirty="0" smtClean="0"/>
              <a:t> direction  </a:t>
            </a:r>
            <a:r>
              <a:rPr lang="fr-FR" dirty="0" err="1" smtClean="0"/>
              <a:t>according</a:t>
            </a:r>
            <a:r>
              <a:rPr lang="fr-FR" dirty="0" smtClean="0"/>
              <a:t> to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smtClean="0"/>
              <a:t>scan</a:t>
            </a:r>
          </a:p>
          <a:p>
            <a:r>
              <a:rPr lang="fr-FR" dirty="0" smtClean="0"/>
              <a:t>Move </a:t>
            </a:r>
            <a:r>
              <a:rPr lang="fr-FR" dirty="0" err="1" smtClean="0"/>
              <a:t>particle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(P1 move to P’1)</a:t>
            </a:r>
            <a:endParaRPr lang="fr-FR" dirty="0" smtClean="0"/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endParaRPr lang="fr-FR" dirty="0" smtClean="0"/>
          </a:p>
        </p:txBody>
      </p:sp>
      <p:sp>
        <p:nvSpPr>
          <p:cNvPr id="2" name="Étoile à 4 branches 1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688939" y="5943492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7555775" y="413837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Pentagone 19"/>
          <p:cNvSpPr/>
          <p:nvPr/>
        </p:nvSpPr>
        <p:spPr>
          <a:xfrm rot="2600619">
            <a:off x="6081456" y="4745709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Robot</a:t>
            </a:r>
            <a:endParaRPr lang="en-GB" dirty="0"/>
          </a:p>
        </p:txBody>
      </p:sp>
      <p:sp>
        <p:nvSpPr>
          <p:cNvPr id="21" name="Pentagone 20"/>
          <p:cNvSpPr/>
          <p:nvPr/>
        </p:nvSpPr>
        <p:spPr>
          <a:xfrm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437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164178"/>
            <a:ext cx="7848872" cy="41771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4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83568" y="1052736"/>
            <a:ext cx="7273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Echo scan</a:t>
            </a:r>
          </a:p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more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and </a:t>
            </a:r>
            <a:r>
              <a:rPr lang="fr-FR" dirty="0" err="1"/>
              <a:t>determine</a:t>
            </a:r>
            <a:r>
              <a:rPr lang="fr-FR" dirty="0"/>
              <a:t> </a:t>
            </a:r>
            <a:r>
              <a:rPr lang="fr-FR" dirty="0" smtClean="0"/>
              <a:t>new position</a:t>
            </a:r>
          </a:p>
          <a:p>
            <a:r>
              <a:rPr lang="fr-FR" dirty="0" smtClean="0"/>
              <a:t>If P’1 and P2 close </a:t>
            </a:r>
            <a:r>
              <a:rPr lang="fr-FR" dirty="0" err="1" smtClean="0"/>
              <a:t>enough</a:t>
            </a:r>
            <a:r>
              <a:rPr lang="fr-FR" dirty="0" smtClean="0"/>
              <a:t> robot </a:t>
            </a:r>
            <a:r>
              <a:rPr lang="fr-FR" dirty="0" err="1" smtClean="0"/>
              <a:t>localized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 </a:t>
            </a:r>
            <a:r>
              <a:rPr lang="fr-FR" dirty="0" err="1" smtClean="0"/>
              <a:t>loop</a:t>
            </a:r>
            <a:endParaRPr lang="en-GB" dirty="0"/>
          </a:p>
        </p:txBody>
      </p:sp>
      <p:sp>
        <p:nvSpPr>
          <p:cNvPr id="18" name="Étoile à 4 branches 17"/>
          <p:cNvSpPr/>
          <p:nvPr/>
        </p:nvSpPr>
        <p:spPr>
          <a:xfrm>
            <a:off x="7713168" y="5869371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Pentagone 20"/>
          <p:cNvSpPr/>
          <p:nvPr/>
        </p:nvSpPr>
        <p:spPr>
          <a:xfrm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Étoile à 4 branches 21"/>
          <p:cNvSpPr/>
          <p:nvPr/>
        </p:nvSpPr>
        <p:spPr>
          <a:xfrm>
            <a:off x="5598508" y="5666409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Étoile à 4 branches 22"/>
          <p:cNvSpPr/>
          <p:nvPr/>
        </p:nvSpPr>
        <p:spPr>
          <a:xfrm>
            <a:off x="5652120" y="4886738"/>
            <a:ext cx="266328" cy="288356"/>
          </a:xfrm>
          <a:prstGeom prst="star4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Étoile à 4 branches 23"/>
          <p:cNvSpPr/>
          <p:nvPr/>
        </p:nvSpPr>
        <p:spPr>
          <a:xfrm>
            <a:off x="7491772" y="4590160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Étoile à 4 branches 24"/>
          <p:cNvSpPr/>
          <p:nvPr/>
        </p:nvSpPr>
        <p:spPr>
          <a:xfrm>
            <a:off x="7358608" y="3718656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Étoile à 4 branches 25"/>
          <p:cNvSpPr/>
          <p:nvPr/>
        </p:nvSpPr>
        <p:spPr>
          <a:xfrm>
            <a:off x="6831080" y="4457353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Étoile à 4 branches 26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Étoile à 4 branches 27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Étoile à 4 branches 29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618872" y="4706073"/>
            <a:ext cx="1512168" cy="5849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à coins arrondis 3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5255236" y="4264381"/>
            <a:ext cx="604991" cy="431886"/>
          </a:xfrm>
          <a:prstGeom prst="wedgeRoundRectCallout">
            <a:avLst>
              <a:gd name="adj1" fmla="val 30750"/>
              <a:gd name="adj2" fmla="val 83256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305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Automate: les actions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(</a:t>
            </a:r>
            <a:r>
              <a:rPr lang="fr-FR" dirty="0" err="1" smtClean="0"/>
              <a:t>NorthAlign,retcode</a:t>
            </a:r>
            <a:r>
              <a:rPr lang="fr-FR" dirty="0" smtClean="0"/>
              <a:t>)</a:t>
            </a:r>
          </a:p>
          <a:p>
            <a:r>
              <a:rPr lang="fr-FR" dirty="0" smtClean="0"/>
              <a:t>(Move ,</a:t>
            </a:r>
            <a:r>
              <a:rPr lang="fr-FR" dirty="0" err="1"/>
              <a:t>retcode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Rotate,retcode</a:t>
            </a:r>
            <a:r>
              <a:rPr lang="fr-FR" dirty="0" smtClean="0"/>
              <a:t>)</a:t>
            </a:r>
          </a:p>
          <a:p>
            <a:r>
              <a:rPr lang="fr-FR" dirty="0"/>
              <a:t>(</a:t>
            </a:r>
            <a:r>
              <a:rPr lang="fr-FR" dirty="0" smtClean="0"/>
              <a:t>Scan360,retcode)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pingFB,retcode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021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Automaton</a:t>
            </a:r>
            <a:r>
              <a:rPr lang="fr-FR" dirty="0" smtClean="0"/>
              <a:t> : </a:t>
            </a:r>
            <a:r>
              <a:rPr lang="fr-FR" dirty="0" err="1" smtClean="0"/>
              <a:t>localization</a:t>
            </a:r>
            <a:endParaRPr lang="en-GB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1876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9878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701144" y="3468098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550956" y="4617132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Tar,Loc,NOr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9" name="Arc 8"/>
          <p:cNvSpPr/>
          <p:nvPr/>
        </p:nvSpPr>
        <p:spPr>
          <a:xfrm rot="10562228">
            <a:off x="3535345" y="3360749"/>
            <a:ext cx="1929292" cy="1324633"/>
          </a:xfrm>
          <a:prstGeom prst="arc">
            <a:avLst/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3707904" y="4180438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(Scan,1)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7088" y="3110999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(Scan,0)</a:t>
            </a:r>
            <a:endParaRPr lang="en-GB" dirty="0"/>
          </a:p>
        </p:txBody>
      </p:sp>
      <p:cxnSp>
        <p:nvCxnSpPr>
          <p:cNvPr id="13" name="Connecteur droit avec flèche 12"/>
          <p:cNvCxnSpPr>
            <a:stCxn id="5" idx="3"/>
          </p:cNvCxnSpPr>
          <p:nvPr/>
        </p:nvCxnSpPr>
        <p:spPr>
          <a:xfrm>
            <a:off x="4067944" y="3681028"/>
            <a:ext cx="63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3"/>
            <a:endCxn id="5" idx="1"/>
          </p:cNvCxnSpPr>
          <p:nvPr/>
        </p:nvCxnSpPr>
        <p:spPr>
          <a:xfrm>
            <a:off x="2267744" y="368102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7723878">
            <a:off x="1362693" y="2582182"/>
            <a:ext cx="2600658" cy="11333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1880020" y="2498835"/>
            <a:ext cx="10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(Move,0)</a:t>
            </a:r>
            <a:endParaRPr lang="en-GB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6356756" y="3433485"/>
            <a:ext cx="123958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Lost,NLo,Scan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0" name="Arc 19"/>
          <p:cNvSpPr/>
          <p:nvPr/>
        </p:nvSpPr>
        <p:spPr>
          <a:xfrm rot="19457130">
            <a:off x="5110671" y="3289469"/>
            <a:ext cx="1800200" cy="1296144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9984" y="2884740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(Rotate,-1)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196704" y="3311115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(NOr,0)</a:t>
            </a:r>
            <a:endParaRPr lang="en-GB" dirty="0"/>
          </a:p>
        </p:txBody>
      </p:sp>
      <p:sp>
        <p:nvSpPr>
          <p:cNvPr id="23" name="Arc 22"/>
          <p:cNvSpPr/>
          <p:nvPr/>
        </p:nvSpPr>
        <p:spPr>
          <a:xfrm rot="8224088">
            <a:off x="2768670" y="386746"/>
            <a:ext cx="4702674" cy="4878829"/>
          </a:xfrm>
          <a:prstGeom prst="arc">
            <a:avLst>
              <a:gd name="adj1" fmla="val 15770881"/>
              <a:gd name="adj2" fmla="val 0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4748258" y="5229200"/>
            <a:ext cx="9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(NOr,-1)</a:t>
            </a:r>
            <a:endParaRPr lang="en-GB" dirty="0"/>
          </a:p>
        </p:txBody>
      </p:sp>
      <p:sp>
        <p:nvSpPr>
          <p:cNvPr id="25" name="ZoneTexte 24"/>
          <p:cNvSpPr txBox="1"/>
          <p:nvPr/>
        </p:nvSpPr>
        <p:spPr>
          <a:xfrm>
            <a:off x="4190733" y="2314169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(Rotate,0)</a:t>
            </a:r>
            <a:endParaRPr lang="en-GB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2915816" y="2159874"/>
            <a:ext cx="115437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Loc,NLo,Mov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7" name="Arc 26"/>
          <p:cNvSpPr/>
          <p:nvPr/>
        </p:nvSpPr>
        <p:spPr>
          <a:xfrm rot="19457130">
            <a:off x="4529983" y="1578248"/>
            <a:ext cx="2301930" cy="4619612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ZoneTexte 27"/>
          <p:cNvSpPr txBox="1"/>
          <p:nvPr/>
        </p:nvSpPr>
        <p:spPr>
          <a:xfrm>
            <a:off x="5730409" y="2054222"/>
            <a:ext cx="110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(Move,-1)</a:t>
            </a:r>
            <a:endParaRPr lang="en-GB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1727684" y="4517461"/>
            <a:ext cx="118813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Lock,NLo,rest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2125665" y="4033806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(NOr,11)</a:t>
            </a:r>
            <a:endParaRPr lang="en-GB" dirty="0"/>
          </a:p>
        </p:txBody>
      </p:sp>
      <p:sp>
        <p:nvSpPr>
          <p:cNvPr id="33" name="Forme libre 32"/>
          <p:cNvSpPr/>
          <p:nvPr/>
        </p:nvSpPr>
        <p:spPr>
          <a:xfrm>
            <a:off x="1645920" y="3972154"/>
            <a:ext cx="494296" cy="568689"/>
          </a:xfrm>
          <a:custGeom>
            <a:avLst/>
            <a:gdLst>
              <a:gd name="connsiteX0" fmla="*/ 0 w 494296"/>
              <a:gd name="connsiteY0" fmla="*/ 0 h 568689"/>
              <a:gd name="connsiteX1" fmla="*/ 409651 w 494296"/>
              <a:gd name="connsiteY1" fmla="*/ 468172 h 568689"/>
              <a:gd name="connsiteX2" fmla="*/ 490118 w 494296"/>
              <a:gd name="connsiteY2" fmla="*/ 534009 h 56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296" h="568689">
                <a:moveTo>
                  <a:pt x="0" y="0"/>
                </a:moveTo>
                <a:cubicBezTo>
                  <a:pt x="163982" y="189585"/>
                  <a:pt x="327965" y="379171"/>
                  <a:pt x="409651" y="468172"/>
                </a:cubicBezTo>
                <a:cubicBezTo>
                  <a:pt x="491337" y="557173"/>
                  <a:pt x="502310" y="605941"/>
                  <a:pt x="490118" y="53400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/>
          <p:nvPr/>
        </p:nvSpPr>
        <p:spPr>
          <a:xfrm rot="14169089">
            <a:off x="1161271" y="1776217"/>
            <a:ext cx="2453942" cy="36098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95536" y="2479264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(Move,11)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4748258" y="3994580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(Det,1)</a:t>
            </a:r>
            <a:endParaRPr lang="en-GB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5329984" y="4060332"/>
            <a:ext cx="0" cy="457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82608" y="3152556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</a:t>
            </a:r>
            <a:r>
              <a:rPr lang="fr-FR" dirty="0" smtClean="0"/>
              <a:t>Det,0)</a:t>
            </a:r>
            <a:endParaRPr lang="en-GB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4242548" y="2662839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loc,Det,NOr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H="1" flipV="1">
            <a:off x="5241204" y="3166895"/>
            <a:ext cx="439745" cy="8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25" idx="2"/>
          </p:cNvCxnSpPr>
          <p:nvPr/>
        </p:nvCxnSpPr>
        <p:spPr>
          <a:xfrm flipH="1" flipV="1">
            <a:off x="4067944" y="2238888"/>
            <a:ext cx="680314" cy="4446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1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33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localy</a:t>
            </a:r>
            <a:r>
              <a:rPr lang="fr-FR" dirty="0" smtClean="0"/>
              <a:t> </a:t>
            </a:r>
            <a:r>
              <a:rPr lang="fr-FR" dirty="0" err="1" smtClean="0"/>
              <a:t>spreaded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the </a:t>
            </a:r>
            <a:r>
              <a:rPr lang="fr-FR" dirty="0" err="1" smtClean="0"/>
              <a:t>determined</a:t>
            </a:r>
            <a:r>
              <a:rPr lang="fr-FR" dirty="0" smtClean="0"/>
              <a:t> position</a:t>
            </a:r>
          </a:p>
          <a:p>
            <a:r>
              <a:rPr lang="fr-FR" dirty="0" smtClean="0"/>
              <a:t>Location (</a:t>
            </a:r>
            <a:r>
              <a:rPr lang="fr-FR" dirty="0" err="1" smtClean="0"/>
              <a:t>x,y,heading</a:t>
            </a:r>
            <a:r>
              <a:rPr lang="fr-FR" dirty="0" smtClean="0"/>
              <a:t>) </a:t>
            </a:r>
            <a:r>
              <a:rPr lang="fr-FR" dirty="0" err="1" smtClean="0"/>
              <a:t>normaly</a:t>
            </a:r>
            <a:r>
              <a:rPr lang="fr-FR" dirty="0" smtClean="0"/>
              <a:t>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the </a:t>
            </a:r>
            <a:r>
              <a:rPr lang="fr-FR" dirty="0" err="1" smtClean="0"/>
              <a:t>determinated</a:t>
            </a:r>
            <a:r>
              <a:rPr lang="fr-FR" dirty="0" smtClean="0"/>
              <a:t> position</a:t>
            </a:r>
            <a:endParaRPr lang="en-GB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80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2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247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and </a:t>
            </a:r>
            <a:r>
              <a:rPr lang="fr-FR" dirty="0" err="1" smtClean="0"/>
              <a:t>steps</a:t>
            </a:r>
            <a:endParaRPr lang="fr-FR" dirty="0" smtClean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56413" y="43812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7647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3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05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: (rotation, distance)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52919" y="4581128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23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4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78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5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6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59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Scan +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to </a:t>
            </a:r>
            <a:r>
              <a:rPr lang="fr-FR" dirty="0" err="1" smtClean="0"/>
              <a:t>determine</a:t>
            </a:r>
            <a:r>
              <a:rPr lang="fr-FR" dirty="0" smtClean="0"/>
              <a:t> new position</a:t>
            </a:r>
          </a:p>
          <a:p>
            <a:r>
              <a:rPr lang="fr-FR" dirty="0"/>
              <a:t>If </a:t>
            </a:r>
            <a:r>
              <a:rPr lang="fr-FR" dirty="0" smtClean="0"/>
              <a:t>1 </a:t>
            </a:r>
            <a:r>
              <a:rPr lang="fr-FR" dirty="0"/>
              <a:t>and P2 close </a:t>
            </a:r>
            <a:r>
              <a:rPr lang="fr-FR" dirty="0" err="1"/>
              <a:t>enough</a:t>
            </a:r>
            <a:r>
              <a:rPr lang="fr-FR" dirty="0"/>
              <a:t> robot </a:t>
            </a:r>
            <a:r>
              <a:rPr lang="fr-FR" dirty="0" err="1" smtClean="0"/>
              <a:t>loop</a:t>
            </a:r>
            <a:r>
              <a:rPr lang="fr-FR" dirty="0" smtClean="0"/>
              <a:t> </a:t>
            </a:r>
            <a:r>
              <a:rPr lang="fr-FR" dirty="0" err="1" smtClean="0"/>
              <a:t>toward</a:t>
            </a:r>
            <a:r>
              <a:rPr lang="fr-FR" dirty="0" smtClean="0"/>
              <a:t> </a:t>
            </a:r>
            <a:r>
              <a:rPr lang="fr-FR" dirty="0" err="1" smtClean="0"/>
              <a:t>target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enter </a:t>
            </a:r>
            <a:r>
              <a:rPr lang="fr-FR" dirty="0" err="1" smtClean="0"/>
              <a:t>localization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endParaRPr lang="en-GB" dirty="0"/>
          </a:p>
          <a:p>
            <a:endParaRPr lang="fr-FR" dirty="0" smtClean="0"/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Étoile à 4 branches 23"/>
          <p:cNvSpPr/>
          <p:nvPr/>
        </p:nvSpPr>
        <p:spPr>
          <a:xfrm>
            <a:off x="3691918" y="4172047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4739917" y="4057044"/>
            <a:ext cx="604991" cy="431886"/>
          </a:xfrm>
          <a:prstGeom prst="wedgeRoundRectCallout">
            <a:avLst>
              <a:gd name="adj1" fmla="val -178182"/>
              <a:gd name="adj2" fmla="val 2303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14923</TotalTime>
  <Words>2187</Words>
  <Application>Microsoft Office PowerPoint</Application>
  <PresentationFormat>Affichage à l'écran (4:3)</PresentationFormat>
  <Paragraphs>696</Paragraphs>
  <Slides>65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66" baseType="lpstr"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Move: computation</vt:lpstr>
      <vt:lpstr>Move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Move Across Narrow Path</vt:lpstr>
      <vt:lpstr>Step 1</vt:lpstr>
      <vt:lpstr>Step 1</vt:lpstr>
      <vt:lpstr>Step 2</vt:lpstr>
      <vt:lpstr>Step 3</vt:lpstr>
      <vt:lpstr>Step 4</vt:lpstr>
      <vt:lpstr>Step 5</vt:lpstr>
      <vt:lpstr>Step 6</vt:lpstr>
      <vt:lpstr>End</vt:lpstr>
      <vt:lpstr>MoveAcrossPath parameters</vt:lpstr>
      <vt:lpstr>Test cases</vt:lpstr>
      <vt:lpstr>The Java main classes</vt:lpstr>
      <vt:lpstr>The Octave Main Functions</vt:lpstr>
      <vt:lpstr>The Octave Main Functions</vt:lpstr>
      <vt:lpstr>Maintenance</vt:lpstr>
      <vt:lpstr>Application architecture</vt:lpstr>
      <vt:lpstr>Présentation PowerPoint</vt:lpstr>
      <vt:lpstr>Présentation PowerPoint</vt:lpstr>
      <vt:lpstr>Présentation PowerPoint</vt:lpstr>
      <vt:lpstr>Présentation PowerPoint</vt:lpstr>
      <vt:lpstr>Automate: les actions</vt:lpstr>
      <vt:lpstr>Automaton : localization</vt:lpstr>
      <vt:lpstr>Moving toward the target: Step 1</vt:lpstr>
      <vt:lpstr>Moving toward the target: Step 2</vt:lpstr>
      <vt:lpstr>Moving toward the target: Step 3</vt:lpstr>
      <vt:lpstr>Moving toward the target: Step 4</vt:lpstr>
      <vt:lpstr>Moving toward the target: Step 5</vt:lpstr>
      <vt:lpstr>Moving toward the target: Step 6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</cp:lastModifiedBy>
  <cp:revision>292</cp:revision>
  <dcterms:created xsi:type="dcterms:W3CDTF">2016-07-11T06:35:54Z</dcterms:created>
  <dcterms:modified xsi:type="dcterms:W3CDTF">2018-05-24T12:58:45Z</dcterms:modified>
</cp:coreProperties>
</file>